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56" r:id="rId4"/>
    <p:sldId id="263" r:id="rId5"/>
    <p:sldId id="260" r:id="rId6"/>
    <p:sldId id="265" r:id="rId7"/>
    <p:sldId id="259" r:id="rId8"/>
    <p:sldId id="266" r:id="rId9"/>
    <p:sldId id="261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3" autoAdjust="0"/>
    <p:restoredTop sz="94660"/>
  </p:normalViewPr>
  <p:slideViewPr>
    <p:cSldViewPr snapToGrid="0">
      <p:cViewPr varScale="1">
        <p:scale>
          <a:sx n="78" d="100"/>
          <a:sy n="78" d="100"/>
        </p:scale>
        <p:origin x="132" y="1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tente\OneDrive%20-%20Consiglio%20Nazionale%20delle%20Ricerche\Documenti\Ciocia\24_3_2023\editoria\editoria-WeE.od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tente\OneDrive%20-%20Consiglio%20Nazionale%20delle%20Ricerche\Documenti\Ciocia\24_3_2023\editoria\editoria-WeE.od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OneDrive%20-%20Consiglio%20Nazionale%20delle%20Ricerche\Documenti\Ciocia\24_3_2023\editoria\editoria-WeE.od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tente\OneDrive%20-%20Consiglio%20Nazionale%20delle%20Ricerche\Documenti\Ciocia\24_3_2023\editoria\editoria-WeE.ods" TargetMode="Externa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Utente\OneDrive%20-%20Consiglio%20Nazionale%20delle%20Ricerche\Documenti\Ciocia\24_3_2023\editoria\editoria-WeE.od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12"/>
            <c:spPr>
              <a:solidFill>
                <a:srgbClr val="4472C4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3F12-44F4-88DB-FCA3ABA38E64}"/>
              </c:ext>
            </c:extLst>
          </c:dPt>
          <c:dPt>
            <c:idx val="1"/>
            <c:bubble3D val="0"/>
            <c:explosion val="4"/>
            <c:spPr>
              <a:solidFill>
                <a:srgbClr val="ED7D31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3F12-44F4-88DB-FCA3ABA38E64}"/>
              </c:ext>
            </c:extLst>
          </c:dPt>
          <c:dPt>
            <c:idx val="2"/>
            <c:bubble3D val="0"/>
            <c:explosion val="14"/>
            <c:spPr>
              <a:solidFill>
                <a:srgbClr val="A5A5A5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3F12-44F4-88DB-FCA3ABA38E64}"/>
              </c:ext>
            </c:extLst>
          </c:dPt>
          <c:dLbls>
            <c:dLbl>
              <c:idx val="0"/>
              <c:layout>
                <c:manualLayout>
                  <c:x val="-0.18327274715660535"/>
                  <c:y val="0.11363079615048119"/>
                </c:manualLayout>
              </c:layout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sz="1300" b="0" i="0" u="none" strike="noStrike" kern="1200" baseline="0">
                        <a:solidFill>
                          <a:srgbClr val="404040"/>
                        </a:solidFill>
                        <a:latin typeface="Calibri"/>
                      </a:defRPr>
                    </a:pPr>
                    <a:fld id="{A8BBF901-BF58-4BF3-8221-B986326554EE}" type="CATEGORYNAME">
                      <a:rPr lang="en-US" sz="1400" baseline="0">
                        <a:solidFill>
                          <a:schemeClr val="bg1"/>
                        </a:solidFill>
                      </a:rPr>
                      <a:pPr marL="0" marR="0" indent="0" algn="ctr" defTabSz="91440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  <a:defRPr sz="1300" b="0" i="0" u="none" strike="noStrike" kern="1200" baseline="0">
                          <a:solidFill>
                            <a:srgbClr val="404040"/>
                          </a:solidFill>
                          <a:latin typeface="Calibri"/>
                        </a:defRPr>
                      </a:pPr>
                      <a:t>[NOME CATEGORIA]</a:t>
                    </a:fld>
                    <a:endParaRPr lang="it-IT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6005555555555556"/>
                      <c:h val="0.1151388888888888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F12-44F4-88DB-FCA3ABA38E64}"/>
                </c:ext>
              </c:extLst>
            </c:dLbl>
            <c:dLbl>
              <c:idx val="1"/>
              <c:layout>
                <c:manualLayout>
                  <c:x val="0.10084098862642171"/>
                  <c:y val="-0.26024825021872267"/>
                </c:manualLayout>
              </c:layout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sz="1300" b="0" i="0" u="none" strike="noStrike" kern="1200" baseline="0">
                        <a:solidFill>
                          <a:srgbClr val="404040"/>
                        </a:solidFill>
                        <a:latin typeface="Calibri"/>
                      </a:defRPr>
                    </a:pPr>
                    <a:fld id="{43069A50-3836-4D3D-B903-CD1C2AA19EDC}" type="CATEGORYNAME">
                      <a:rPr lang="en-US" sz="1400" baseline="0">
                        <a:solidFill>
                          <a:schemeClr val="bg1"/>
                        </a:solidFill>
                      </a:rPr>
                      <a:pPr marL="0" marR="0" indent="0" algn="ctr" defTabSz="91440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  <a:defRPr sz="1300" b="0" i="0" u="none" strike="noStrike" kern="1200" baseline="0">
                          <a:solidFill>
                            <a:srgbClr val="404040"/>
                          </a:solidFill>
                          <a:latin typeface="Calibri"/>
                        </a:defRPr>
                      </a:pPr>
                      <a:t>[NOME CATEGORIA]</a:t>
                    </a:fld>
                    <a:endParaRPr lang="it-IT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F12-44F4-88DB-FCA3ABA38E64}"/>
                </c:ext>
              </c:extLst>
            </c:dLbl>
            <c:dLbl>
              <c:idx val="2"/>
              <c:layout>
                <c:manualLayout>
                  <c:x val="0.10905194663167106"/>
                  <c:y val="0.19971821230679498"/>
                </c:manualLayout>
              </c:layout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sz="1300" b="0" i="0" u="none" strike="noStrike" kern="1200" baseline="0">
                        <a:solidFill>
                          <a:srgbClr val="404040"/>
                        </a:solidFill>
                        <a:latin typeface="Calibri"/>
                      </a:defRPr>
                    </a:pPr>
                    <a:fld id="{5B02105C-FC56-4DB7-8517-00F2259BC696}" type="CATEGORYNAME">
                      <a:rPr lang="en-US" sz="1400" baseline="0">
                        <a:solidFill>
                          <a:schemeClr val="bg1"/>
                        </a:solidFill>
                      </a:rPr>
                      <a:pPr marL="0" marR="0" indent="0" algn="ctr" defTabSz="91440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  <a:defRPr sz="1300" b="0" i="0" u="none" strike="noStrike" kern="1200" baseline="0">
                          <a:solidFill>
                            <a:srgbClr val="404040"/>
                          </a:solidFill>
                          <a:latin typeface="Calibri"/>
                        </a:defRPr>
                      </a:pPr>
                      <a:t>[NOME CATEGORIA]</a:t>
                    </a:fld>
                    <a:endParaRPr lang="it-IT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066111111111111"/>
                      <c:h val="0.1151388888888888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F12-44F4-88DB-FCA3ABA38E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0" tIns="0" rIns="0" bIns="0" anchor="ctr">
                <a:spAutoFit/>
              </a:bodyPr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300" b="0" i="0" u="none" strike="noStrike" kern="1200" baseline="0">
                    <a:solidFill>
                      <a:srgbClr val="404040"/>
                    </a:solidFill>
                    <a:latin typeface="Calibri"/>
                  </a:defRPr>
                </a:pPr>
                <a:endParaRPr lang="it-IT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comitati!$A$67:$C$67</c:f>
              <c:strCache>
                <c:ptCount val="3"/>
                <c:pt idx="0">
                  <c:v>Stranieri</c:v>
                </c:pt>
                <c:pt idx="1">
                  <c:v>Italiani</c:v>
                </c:pt>
                <c:pt idx="2">
                  <c:v>CNR</c:v>
                </c:pt>
              </c:strCache>
            </c:strRef>
          </c:cat>
          <c:val>
            <c:numRef>
              <c:f>comitati!$A$68:$C$68</c:f>
              <c:numCache>
                <c:formatCode>General</c:formatCode>
                <c:ptCount val="3"/>
                <c:pt idx="0">
                  <c:v>13</c:v>
                </c:pt>
                <c:pt idx="1">
                  <c:v>18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12-44F4-88DB-FCA3ABA38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60"/>
      </c:pieChart>
      <c:spPr>
        <a:noFill/>
        <a:ln>
          <a:noFill/>
        </a:ln>
      </c:spPr>
    </c:plotArea>
    <c:plotVisOnly val="1"/>
    <c:dispBlanksAs val="gap"/>
    <c:showDLblsOverMax val="0"/>
  </c:chart>
  <c:spPr>
    <a:noFill/>
    <a:ln w="9528" cap="flat">
      <a:noFill/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it-IT" sz="900" b="0" i="0" u="none" strike="noStrike" kern="1200" baseline="0">
          <a:solidFill>
            <a:srgbClr val="000000"/>
          </a:solidFill>
          <a:latin typeface="Calibri"/>
        </a:defRPr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28"/>
            <c:spPr>
              <a:solidFill>
                <a:srgbClr val="4472C4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2CEB-4E08-ABD0-612CA10AE796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2CEB-4E08-ABD0-612CA10AE796}"/>
              </c:ext>
            </c:extLst>
          </c:dPt>
          <c:dLbls>
            <c:dLbl>
              <c:idx val="0"/>
              <c:layout>
                <c:manualLayout>
                  <c:x val="-0.21127705744886272"/>
                  <c:y val="9.82574927621195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bg1"/>
                      </a:solidFill>
                    </a:defRPr>
                  </a:pPr>
                  <a:endParaRPr lang="it-IT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77245350946051"/>
                      <c:h val="0.146313503077108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CEB-4E08-ABD0-612CA10AE796}"/>
                </c:ext>
              </c:extLst>
            </c:dLbl>
            <c:dLbl>
              <c:idx val="1"/>
              <c:layout>
                <c:manualLayout>
                  <c:x val="0.28814998781907258"/>
                  <c:y val="-4.05088512602510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aseline="0">
                        <a:solidFill>
                          <a:schemeClr val="bg1"/>
                        </a:solidFill>
                      </a:defRPr>
                    </a:pPr>
                    <a:fld id="{C82C27CB-63D7-4C40-9946-7B40A8C71752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 sz="1400" baseline="0">
                          <a:solidFill>
                            <a:schemeClr val="bg1"/>
                          </a:solidFill>
                        </a:defRPr>
                      </a:pPr>
                      <a:t>[NOME CATEGORIA]</a:t>
                    </a:fld>
                    <a:endParaRPr lang="it-IT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227438215629486"/>
                      <c:h val="0.20229721345167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CEB-4E08-ABD0-612CA10AE7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</a:defRPr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comitati!$A$72:$B$72</c:f>
              <c:strCache>
                <c:ptCount val="2"/>
                <c:pt idx="0">
                  <c:v>Editoriale</c:v>
                </c:pt>
                <c:pt idx="1">
                  <c:v>Redazionale</c:v>
                </c:pt>
              </c:strCache>
            </c:strRef>
          </c:cat>
          <c:val>
            <c:numRef>
              <c:f>comitati!$A$73:$B$73</c:f>
              <c:numCache>
                <c:formatCode>General</c:formatCode>
                <c:ptCount val="2"/>
                <c:pt idx="0">
                  <c:v>4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EB-4E08-ABD0-612CA10AE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60"/>
      </c:pieChart>
      <c:spPr>
        <a:noFill/>
        <a:ln>
          <a:noFill/>
        </a:ln>
      </c:spPr>
    </c:plotArea>
    <c:plotVisOnly val="1"/>
    <c:dispBlanksAs val="gap"/>
    <c:showDLblsOverMax val="0"/>
  </c:chart>
  <c:spPr>
    <a:noFill/>
    <a:ln w="9528" cap="flat">
      <a:noFill/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it-IT" sz="900" b="0" i="0" u="none" strike="noStrike" kern="1200" baseline="0">
          <a:solidFill>
            <a:srgbClr val="000000"/>
          </a:solidFill>
          <a:latin typeface="Calibri"/>
        </a:defRPr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2E-440E-BA13-E0C9A14FFEE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2E-440E-BA13-E0C9A14FFEE7}"/>
              </c:ext>
            </c:extLst>
          </c:dPt>
          <c:dLbls>
            <c:dLbl>
              <c:idx val="0"/>
              <c:layout>
                <c:manualLayout>
                  <c:x val="-9.5477622539578741E-2"/>
                  <c:y val="3.6003399996589899E-2"/>
                </c:manualLayout>
              </c:layout>
              <c:tx>
                <c:rich>
                  <a:bodyPr/>
                  <a:lstStyle/>
                  <a:p>
                    <a:fld id="{27C44929-B8CE-4D56-8D81-547C39C01C1F}" type="CATEGORYNAME">
                      <a:rPr lang="en-US" sz="1400">
                        <a:solidFill>
                          <a:schemeClr val="bg1"/>
                        </a:solidFill>
                      </a:rPr>
                      <a:pPr/>
                      <a:t>[NOME CATEGORIA]</a:t>
                    </a:fld>
                    <a:endParaRPr lang="it-IT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92E-440E-BA13-E0C9A14FFEE7}"/>
                </c:ext>
              </c:extLst>
            </c:dLbl>
            <c:dLbl>
              <c:idx val="1"/>
              <c:layout>
                <c:manualLayout>
                  <c:x val="1.9847873121705141E-2"/>
                  <c:y val="8.8094265284355031E-5"/>
                </c:manualLayout>
              </c:layout>
              <c:tx>
                <c:rich>
                  <a:bodyPr/>
                  <a:lstStyle/>
                  <a:p>
                    <a:fld id="{18ABDE6F-69D5-4CAD-93C7-F61F6D0B7B9A}" type="CATEGORYNAME">
                      <a:rPr lang="en-US" sz="1400" baseline="0">
                        <a:solidFill>
                          <a:schemeClr val="bg1"/>
                        </a:solidFill>
                      </a:rPr>
                      <a:pPr/>
                      <a:t>[NOME CATEGORIA]</a:t>
                    </a:fld>
                    <a:endParaRPr lang="it-IT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92E-440E-BA13-E0C9A14FFE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autori!$B$20:$C$20</c:f>
              <c:strCache>
                <c:ptCount val="2"/>
                <c:pt idx="0">
                  <c:v>Esterni</c:v>
                </c:pt>
                <c:pt idx="1">
                  <c:v>Interni</c:v>
                </c:pt>
              </c:strCache>
            </c:strRef>
          </c:cat>
          <c:val>
            <c:numRef>
              <c:f>autori!$B$21:$C$21</c:f>
              <c:numCache>
                <c:formatCode>General</c:formatCode>
                <c:ptCount val="2"/>
                <c:pt idx="0">
                  <c:v>166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2E-440E-BA13-E0C9A14FFE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700" b="0" i="0" u="none" strike="noStrike" kern="1200" spc="0" baseline="0">
                <a:solidFill>
                  <a:srgbClr val="595959"/>
                </a:solidFill>
                <a:latin typeface="Calibri"/>
              </a:defRPr>
            </a:pPr>
            <a:r>
              <a:rPr lang="it-IT" sz="1700" b="0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Referee</a:t>
            </a:r>
          </a:p>
        </c:rich>
      </c:tx>
      <c:layout>
        <c:manualLayout>
          <c:xMode val="edge"/>
          <c:yMode val="edge"/>
          <c:x val="0.3791038932633421"/>
          <c:y val="0.49537037037037035"/>
        </c:manualLayout>
      </c:layout>
      <c:overlay val="0"/>
      <c:spPr>
        <a:noFill/>
        <a:ln>
          <a:noFill/>
        </a:ln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referee!$E$1</c:f>
              <c:strCache>
                <c:ptCount val="1"/>
                <c:pt idx="0">
                  <c:v>Referee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</c:spPr>
          <c:invertIfNegative val="0"/>
          <c:val>
            <c:numRef>
              <c:f>referee!$E$2</c:f>
              <c:numCache>
                <c:formatCode>General</c:formatCode>
                <c:ptCount val="1"/>
                <c:pt idx="0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B4-4D0E-81CA-37BED10A0B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72058400"/>
        <c:axId val="772055488"/>
      </c:barChart>
      <c:valAx>
        <c:axId val="772055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72058400"/>
        <c:crosses val="autoZero"/>
        <c:crossBetween val="between"/>
      </c:valAx>
      <c:catAx>
        <c:axId val="772058400"/>
        <c:scaling>
          <c:orientation val="minMax"/>
        </c:scaling>
        <c:delete val="1"/>
        <c:axPos val="l"/>
        <c:majorTickMark val="none"/>
        <c:minorTickMark val="none"/>
        <c:tickLblPos val="nextTo"/>
        <c:crossAx val="772055488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 w="9528" cap="flat">
      <a:noFill/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it-IT" sz="1000" b="0" i="0" u="none" strike="noStrike" kern="1200" baseline="0">
          <a:solidFill>
            <a:srgbClr val="000000"/>
          </a:solidFill>
          <a:latin typeface="Calibri"/>
        </a:defRPr>
      </a:pPr>
      <a:endParaRPr lang="it-IT"/>
    </a:p>
  </c:txPr>
  <c:externalData r:id="rId1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curatori!$B$36:$D$36</cx:f>
        <cx:lvl ptCount="3">
          <cx:pt idx="0">Stranieri</cx:pt>
          <cx:pt idx="1">Italiani</cx:pt>
          <cx:pt idx="2">CNR</cx:pt>
        </cx:lvl>
      </cx:strDim>
      <cx:numDim type="size">
        <cx:f dir="row">curatori!$B$37:$D$37</cx:f>
        <cx:lvl ptCount="3" formatCode="Standard">
          <cx:pt idx="0">3</cx:pt>
          <cx:pt idx="1">18</cx:pt>
          <cx:pt idx="2">7</cx:pt>
        </cx:lvl>
      </cx:numDim>
    </cx:data>
  </cx:chartData>
  <cx:chart>
    <cx:plotArea>
      <cx:plotAreaRegion>
        <cx:plotSurface>
          <cx:spPr>
            <a:noFill/>
            <a:ln>
              <a:noFill/>
            </a:ln>
          </cx:spPr>
        </cx:plotSurface>
        <cx:series layoutId="sunburst" uniqueId="{D32D951E-32EE-46AA-A8F3-80DEAF3674DF}">
          <cx:dataId val="0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EA46-E527-4127-8747-848D33C7A5F5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D309-534C-4610-AA7E-3BA6CBF8C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192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EA46-E527-4127-8747-848D33C7A5F5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D309-534C-4610-AA7E-3BA6CBF8C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2787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EA46-E527-4127-8747-848D33C7A5F5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D309-534C-4610-AA7E-3BA6CBF8C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93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EA46-E527-4127-8747-848D33C7A5F5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D309-534C-4610-AA7E-3BA6CBF8C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9942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EA46-E527-4127-8747-848D33C7A5F5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D309-534C-4610-AA7E-3BA6CBF8C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39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EA46-E527-4127-8747-848D33C7A5F5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D309-534C-4610-AA7E-3BA6CBF8C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5804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EA46-E527-4127-8747-848D33C7A5F5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D309-534C-4610-AA7E-3BA6CBF8C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32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EA46-E527-4127-8747-848D33C7A5F5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D309-534C-4610-AA7E-3BA6CBF8C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05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EA46-E527-4127-8747-848D33C7A5F5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D309-534C-4610-AA7E-3BA6CBF8C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0819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EA46-E527-4127-8747-848D33C7A5F5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D309-534C-4610-AA7E-3BA6CBF8C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945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EA46-E527-4127-8747-848D33C7A5F5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D309-534C-4610-AA7E-3BA6CBF8C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80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0EA46-E527-4127-8747-848D33C7A5F5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ED309-534C-4610-AA7E-3BA6CBF8C5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127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chart" Target="../charts/chart1.xml"/><Relationship Id="rId7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14/relationships/chartEx" Target="../charts/chartEx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C6C7878-6B79-552F-6DE5-7867E6B89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77" y="0"/>
            <a:ext cx="11837323" cy="6858000"/>
          </a:xfrm>
          <a:prstGeom prst="rect">
            <a:avLst/>
          </a:prstGeo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CasellaDiTesto 3"/>
          <p:cNvSpPr txBox="1"/>
          <p:nvPr/>
        </p:nvSpPr>
        <p:spPr>
          <a:xfrm>
            <a:off x="6201587" y="1518519"/>
            <a:ext cx="5527962" cy="11695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03300">
              <a:schemeClr val="accent5">
                <a:lumMod val="40000"/>
                <a:lumOff val="60000"/>
                <a:alpha val="62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accent2">
                    <a:lumMod val="50000"/>
                  </a:schemeClr>
                </a:solidFill>
              </a:rPr>
              <a:t>Welfare e Ergonomia</a:t>
            </a:r>
          </a:p>
          <a:p>
            <a:r>
              <a:rPr lang="it-IT" sz="2200" b="1" dirty="0">
                <a:solidFill>
                  <a:schemeClr val="accent2">
                    <a:lumMod val="50000"/>
                  </a:schemeClr>
                </a:solidFill>
              </a:rPr>
              <a:t>                    Antonella Ciocia e Mara Tognetti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C98304A-2703-F0A3-82BB-8B5ABE769D12}"/>
              </a:ext>
            </a:extLst>
          </p:cNvPr>
          <p:cNvSpPr txBox="1"/>
          <p:nvPr/>
        </p:nvSpPr>
        <p:spPr>
          <a:xfrm>
            <a:off x="8245534" y="3769821"/>
            <a:ext cx="60973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2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Ruda-Black"/>
              </a:rPr>
              <a:t>EDITORIA</a:t>
            </a:r>
          </a:p>
          <a:p>
            <a:pPr algn="l"/>
            <a:r>
              <a:rPr lang="it-IT" sz="32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Ruda-Black"/>
              </a:rPr>
              <a:t>IRPPS</a:t>
            </a:r>
          </a:p>
          <a:p>
            <a:pPr algn="l"/>
            <a:r>
              <a:rPr lang="it-IT" sz="32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Ruda-Black"/>
              </a:rPr>
              <a:t>Quale (re)visione?</a:t>
            </a:r>
            <a:endParaRPr lang="it-IT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7056396-212B-6B23-17D9-87CB0D313ABC}"/>
              </a:ext>
            </a:extLst>
          </p:cNvPr>
          <p:cNvSpPr txBox="1"/>
          <p:nvPr/>
        </p:nvSpPr>
        <p:spPr>
          <a:xfrm>
            <a:off x="8892540" y="5473490"/>
            <a:ext cx="71614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Ruda-Black"/>
              </a:rPr>
              <a:t>28 marzo 2023</a:t>
            </a:r>
          </a:p>
          <a:p>
            <a:pPr algn="l"/>
            <a:r>
              <a:rPr lang="it-IT" sz="20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Ruda-Black"/>
              </a:rPr>
              <a:t>Biblioteca CNR</a:t>
            </a:r>
          </a:p>
          <a:p>
            <a:pPr algn="l"/>
            <a:r>
              <a:rPr lang="it-IT" sz="20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Ruda-Black"/>
              </a:rPr>
              <a:t>0re 10.30 - 13.30</a:t>
            </a:r>
            <a:endParaRPr lang="it-IT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13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22578EE-4C54-388A-3CAC-5B5C3D989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88" y="-1"/>
            <a:ext cx="12095018" cy="7486541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D34C9867-A7E7-1728-D165-97B84C600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488" y="598278"/>
            <a:ext cx="4850273" cy="1280890"/>
          </a:xfrm>
        </p:spPr>
        <p:txBody>
          <a:bodyPr>
            <a:noAutofit/>
          </a:bodyPr>
          <a:lstStyle/>
          <a:p>
            <a:r>
              <a:rPr lang="it-IT" sz="9600" b="1" cap="small" dirty="0">
                <a:solidFill>
                  <a:schemeClr val="bg1"/>
                </a:solidFill>
              </a:rPr>
              <a:t>Origini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EE86523-8439-1438-79C8-3F6476F44D40}"/>
              </a:ext>
            </a:extLst>
          </p:cNvPr>
          <p:cNvSpPr txBox="1"/>
          <p:nvPr/>
        </p:nvSpPr>
        <p:spPr>
          <a:xfrm>
            <a:off x="155171" y="6342303"/>
            <a:ext cx="11698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dirty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L’alba ha una sua misteriosa grandezza che si compone d’un residuo di sogno e d’un principio di pensiero, Victor Hugo</a:t>
            </a:r>
            <a:r>
              <a:rPr lang="it-IT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r>
              <a:rPr lang="it-IT" b="1" i="0" dirty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it-IT" b="1" i="0" dirty="0" err="1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Ph</a:t>
            </a:r>
            <a:r>
              <a:rPr lang="it-IT" b="1" i="0" dirty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it-IT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Francesco Petrilli, 2020</a:t>
            </a:r>
            <a:endParaRPr lang="it-IT" b="1" i="0" dirty="0">
              <a:solidFill>
                <a:schemeClr val="bg1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03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ma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603500" y="2730500"/>
            <a:ext cx="28575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small" dirty="0">
                <a:solidFill>
                  <a:schemeClr val="accent2">
                    <a:lumMod val="50000"/>
                  </a:schemeClr>
                </a:solidFill>
              </a:rPr>
              <a:t>Welfare</a:t>
            </a:r>
          </a:p>
          <a:p>
            <a:pPr algn="ctr"/>
            <a:r>
              <a:rPr lang="it-IT" sz="2800" b="1" cap="small" dirty="0">
                <a:solidFill>
                  <a:schemeClr val="accent2">
                    <a:lumMod val="50000"/>
                  </a:schemeClr>
                </a:solidFill>
              </a:rPr>
              <a:t>Politiche sociali</a:t>
            </a: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400800" y="3007499"/>
            <a:ext cx="353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cap="small" dirty="0">
                <a:solidFill>
                  <a:schemeClr val="accent2">
                    <a:lumMod val="50000"/>
                  </a:schemeClr>
                </a:solidFill>
              </a:rPr>
              <a:t>Ergonomia</a:t>
            </a:r>
          </a:p>
          <a:p>
            <a:r>
              <a:rPr lang="it-IT" sz="2800" b="1" cap="small" dirty="0">
                <a:solidFill>
                  <a:schemeClr val="accent2">
                    <a:lumMod val="50000"/>
                  </a:schemeClr>
                </a:solidFill>
              </a:rPr>
              <a:t>Agibilità delle politiche </a:t>
            </a:r>
            <a:endParaRPr lang="it-IT" sz="2800" b="1" cap="small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6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7C05253-85BE-E17A-C166-74B002684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3316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F959D75-086D-EEF3-6FBA-EB63546433A5}"/>
              </a:ext>
            </a:extLst>
          </p:cNvPr>
          <p:cNvSpPr txBox="1">
            <a:spLocks/>
          </p:cNvSpPr>
          <p:nvPr/>
        </p:nvSpPr>
        <p:spPr>
          <a:xfrm>
            <a:off x="6966067" y="0"/>
            <a:ext cx="5137265" cy="12808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9600" b="1" cap="small" dirty="0">
                <a:solidFill>
                  <a:srgbClr val="00B0F0"/>
                </a:solidFill>
              </a:rPr>
              <a:t>Struttura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738F32-7022-32D3-3B5B-2C9D927DBC43}"/>
              </a:ext>
            </a:extLst>
          </p:cNvPr>
          <p:cNvSpPr txBox="1"/>
          <p:nvPr/>
        </p:nvSpPr>
        <p:spPr>
          <a:xfrm>
            <a:off x="9288162" y="5934670"/>
            <a:ext cx="29038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dirty="0">
              <a:solidFill>
                <a:prstClr val="whit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Ph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. Francesco Petrilli, 2022</a:t>
            </a:r>
          </a:p>
        </p:txBody>
      </p:sp>
    </p:spTree>
    <p:extLst>
      <p:ext uri="{BB962C8B-B14F-4D97-AF65-F5344CB8AC3E}">
        <p14:creationId xmlns:p14="http://schemas.microsoft.com/office/powerpoint/2010/main" val="13964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BC53107-2898-A7C8-1C65-528F29195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378" y="0"/>
            <a:ext cx="7187737" cy="6301394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43E87CCA-80DD-E358-648E-EA0AEAF98963}"/>
              </a:ext>
            </a:extLst>
          </p:cNvPr>
          <p:cNvSpPr/>
          <p:nvPr/>
        </p:nvSpPr>
        <p:spPr>
          <a:xfrm>
            <a:off x="4108223" y="494810"/>
            <a:ext cx="3022600" cy="719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Comitato scientifico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7A8F32B-D14E-61F7-1A06-47B2D88CC123}"/>
              </a:ext>
            </a:extLst>
          </p:cNvPr>
          <p:cNvSpPr/>
          <p:nvPr/>
        </p:nvSpPr>
        <p:spPr>
          <a:xfrm>
            <a:off x="172250" y="4247486"/>
            <a:ext cx="2563091" cy="103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2">
                    <a:lumMod val="50000"/>
                  </a:schemeClr>
                </a:solidFill>
              </a:rPr>
              <a:t>Autori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B121E594-066E-4D3D-F2F1-CFFFD1AED47E}"/>
              </a:ext>
            </a:extLst>
          </p:cNvPr>
          <p:cNvSpPr/>
          <p:nvPr/>
        </p:nvSpPr>
        <p:spPr>
          <a:xfrm>
            <a:off x="9254318" y="4175882"/>
            <a:ext cx="2563091" cy="103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2">
                    <a:lumMod val="50000"/>
                  </a:schemeClr>
                </a:solidFill>
              </a:rPr>
              <a:t>Curatori</a:t>
            </a:r>
          </a:p>
        </p:txBody>
      </p:sp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2072235"/>
              </p:ext>
            </p:extLst>
          </p:nvPr>
        </p:nvGraphicFramePr>
        <p:xfrm>
          <a:off x="3597944" y="868777"/>
          <a:ext cx="3882507" cy="2266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a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8461504"/>
              </p:ext>
            </p:extLst>
          </p:nvPr>
        </p:nvGraphicFramePr>
        <p:xfrm>
          <a:off x="3806771" y="3988857"/>
          <a:ext cx="3546528" cy="2104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Rettangolo 13">
            <a:extLst>
              <a:ext uri="{FF2B5EF4-FFF2-40B4-BE49-F238E27FC236}">
                <a16:creationId xmlns:a16="http://schemas.microsoft.com/office/drawing/2014/main" id="{43E87CCA-80DD-E358-648E-EA0AEAF98963}"/>
              </a:ext>
            </a:extLst>
          </p:cNvPr>
          <p:cNvSpPr/>
          <p:nvPr/>
        </p:nvSpPr>
        <p:spPr>
          <a:xfrm>
            <a:off x="4213175" y="3632093"/>
            <a:ext cx="3022600" cy="719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Comitati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15" name="Gra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7641637"/>
              </p:ext>
            </p:extLst>
          </p:nvPr>
        </p:nvGraphicFramePr>
        <p:xfrm>
          <a:off x="-197758" y="4175882"/>
          <a:ext cx="3521089" cy="2979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16" name="Grafico 15"/>
              <p:cNvGraphicFramePr/>
              <p:nvPr>
                <p:extLst>
                  <p:ext uri="{D42A27DB-BD31-4B8C-83A1-F6EECF244321}">
                    <p14:modId xmlns:p14="http://schemas.microsoft.com/office/powerpoint/2010/main" val="2213967919"/>
                  </p:ext>
                </p:extLst>
              </p:nvPr>
            </p:nvGraphicFramePr>
            <p:xfrm>
              <a:off x="8610041" y="4374356"/>
              <a:ext cx="4103008" cy="248364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>
          <p:pic>
            <p:nvPicPr>
              <p:cNvPr id="16" name="Grafico 1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10041" y="4374356"/>
                <a:ext cx="4103008" cy="2483644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asellaDiTesto 2"/>
          <p:cNvSpPr txBox="1"/>
          <p:nvPr/>
        </p:nvSpPr>
        <p:spPr>
          <a:xfrm rot="1046035">
            <a:off x="9927382" y="4663514"/>
            <a:ext cx="10252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 smtClean="0">
                <a:solidFill>
                  <a:schemeClr val="bg1"/>
                </a:solidFill>
              </a:rPr>
              <a:t>Stranieri</a:t>
            </a:r>
            <a:endParaRPr lang="it-IT" sz="1500" dirty="0">
              <a:solidFill>
                <a:schemeClr val="bg1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9499566" y="5428853"/>
            <a:ext cx="1025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</a:rPr>
              <a:t>CNR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0440000" y="6220073"/>
            <a:ext cx="1025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</a:rPr>
              <a:t>Italiani</a:t>
            </a:r>
            <a:endParaRPr lang="it-IT" sz="1600" dirty="0">
              <a:solidFill>
                <a:schemeClr val="bg1"/>
              </a:solidFill>
            </a:endParaRPr>
          </a:p>
        </p:txBody>
      </p:sp>
      <p:graphicFrame>
        <p:nvGraphicFramePr>
          <p:cNvPr id="28" name="Grafico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331961"/>
              </p:ext>
            </p:extLst>
          </p:nvPr>
        </p:nvGraphicFramePr>
        <p:xfrm>
          <a:off x="3635735" y="484847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81304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 animBg="1"/>
      <p:bldP spid="24" grpId="0" animBg="1"/>
      <p:bldGraphic spid="11" grpId="0">
        <p:bldAsOne/>
      </p:bldGraphic>
      <p:bldGraphic spid="12" grpId="0">
        <p:bldAsOne/>
      </p:bldGraphic>
      <p:bldP spid="14" grpId="0"/>
      <p:bldGraphic spid="15" grpId="0">
        <p:bldAsOne/>
      </p:bldGraphic>
      <p:bldGraphic spid="2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7" y="-44535"/>
            <a:ext cx="12192000" cy="6902535"/>
          </a:xfrm>
          <a:prstGeom prst="rect">
            <a:avLst/>
          </a:prstGeom>
          <a:effectLst>
            <a:outerShdw blurRad="50800" dist="50800" dir="5400000" algn="ctr" rotWithShape="0">
              <a:srgbClr val="92D050"/>
            </a:outerShdw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D74D0BE-FF69-588F-DD5B-6AE06B2C5564}"/>
              </a:ext>
            </a:extLst>
          </p:cNvPr>
          <p:cNvSpPr txBox="1">
            <a:spLocks/>
          </p:cNvSpPr>
          <p:nvPr/>
        </p:nvSpPr>
        <p:spPr>
          <a:xfrm>
            <a:off x="9141032" y="2488646"/>
            <a:ext cx="2893652" cy="371168"/>
          </a:xfrm>
          <a:prstGeom prst="rect">
            <a:avLst/>
          </a:prstGeom>
          <a:effectLst>
            <a:outerShdw blurRad="1270000" dist="50800" dir="5400000" algn="ctr" rotWithShape="0">
              <a:schemeClr val="accent6">
                <a:lumMod val="20000"/>
                <a:lumOff val="80000"/>
                <a:alpha val="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cap="sm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Housing - Donne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50F8B660-CBDD-44D6-8ABF-8E1D9DA9E389}"/>
              </a:ext>
            </a:extLst>
          </p:cNvPr>
          <p:cNvSpPr txBox="1">
            <a:spLocks/>
          </p:cNvSpPr>
          <p:nvPr/>
        </p:nvSpPr>
        <p:spPr>
          <a:xfrm>
            <a:off x="6983336" y="1598357"/>
            <a:ext cx="3497851" cy="371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cap="sm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Minori - Educazione 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086716CE-BA39-234D-6CFC-44D08E755D57}"/>
              </a:ext>
            </a:extLst>
          </p:cNvPr>
          <p:cNvSpPr txBox="1">
            <a:spLocks/>
          </p:cNvSpPr>
          <p:nvPr/>
        </p:nvSpPr>
        <p:spPr>
          <a:xfrm>
            <a:off x="6411885" y="3010224"/>
            <a:ext cx="3035199" cy="371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cap="sm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Salute - </a:t>
            </a:r>
            <a:r>
              <a:rPr lang="it-IT" sz="2400" b="1" cap="small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Ageing</a:t>
            </a:r>
            <a:endParaRPr lang="it-IT" sz="2400" b="1" cap="small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82697012-5D8E-B806-92CA-A9ED73949E9D}"/>
              </a:ext>
            </a:extLst>
          </p:cNvPr>
          <p:cNvSpPr txBox="1">
            <a:spLocks/>
          </p:cNvSpPr>
          <p:nvPr/>
        </p:nvSpPr>
        <p:spPr>
          <a:xfrm>
            <a:off x="1622323" y="2118851"/>
            <a:ext cx="4021393" cy="371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cap="small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Bes</a:t>
            </a:r>
            <a:r>
              <a:rPr lang="it-IT" sz="2400" b="1" cap="sm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– Ricerca pubblica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DC54CA16-8CF6-B480-2730-B182569D26CE}"/>
              </a:ext>
            </a:extLst>
          </p:cNvPr>
          <p:cNvSpPr txBox="1">
            <a:spLocks/>
          </p:cNvSpPr>
          <p:nvPr/>
        </p:nvSpPr>
        <p:spPr>
          <a:xfrm>
            <a:off x="240890" y="3564192"/>
            <a:ext cx="5132438" cy="371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cap="sm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Violenza di genere - Disuguaglianze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203FB715-DA26-E8BC-2231-70011E477343}"/>
              </a:ext>
            </a:extLst>
          </p:cNvPr>
          <p:cNvSpPr txBox="1">
            <a:spLocks/>
          </p:cNvSpPr>
          <p:nvPr/>
        </p:nvSpPr>
        <p:spPr>
          <a:xfrm>
            <a:off x="1622323" y="5211096"/>
            <a:ext cx="3753975" cy="371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cap="small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Dis</a:t>
            </a:r>
            <a:r>
              <a:rPr lang="it-IT" sz="2400" b="1" cap="sm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/abilità - Teatro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6DF8174D-0B6B-F747-0984-E43958435C34}"/>
              </a:ext>
            </a:extLst>
          </p:cNvPr>
          <p:cNvSpPr txBox="1">
            <a:spLocks/>
          </p:cNvSpPr>
          <p:nvPr/>
        </p:nvSpPr>
        <p:spPr>
          <a:xfrm>
            <a:off x="6301477" y="3324389"/>
            <a:ext cx="4123149" cy="371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cap="sm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Salute – Terzo settore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F58F588-5F3F-47F2-74D7-91BF365C1941}"/>
              </a:ext>
            </a:extLst>
          </p:cNvPr>
          <p:cNvSpPr txBox="1">
            <a:spLocks/>
          </p:cNvSpPr>
          <p:nvPr/>
        </p:nvSpPr>
        <p:spPr>
          <a:xfrm>
            <a:off x="7901192" y="5186514"/>
            <a:ext cx="1026498" cy="371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cap="small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Arte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3CCC3696-52BB-C782-0016-870703DAB3BB}"/>
              </a:ext>
            </a:extLst>
          </p:cNvPr>
          <p:cNvSpPr txBox="1">
            <a:spLocks/>
          </p:cNvSpPr>
          <p:nvPr/>
        </p:nvSpPr>
        <p:spPr>
          <a:xfrm>
            <a:off x="9766864" y="4369354"/>
            <a:ext cx="1441910" cy="371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cap="small" dirty="0">
                <a:solidFill>
                  <a:srgbClr val="0070C0"/>
                </a:solidFill>
                <a:latin typeface="Arial Black" panose="020B0A04020102020204" pitchFamily="34" charset="0"/>
              </a:rPr>
              <a:t>Giovani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84489A0A-0590-61FE-925B-8F9BF05BCFE7}"/>
              </a:ext>
            </a:extLst>
          </p:cNvPr>
          <p:cNvSpPr/>
          <p:nvPr/>
        </p:nvSpPr>
        <p:spPr>
          <a:xfrm>
            <a:off x="462115" y="276532"/>
            <a:ext cx="4021393" cy="5825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cap="small" dirty="0">
                <a:solidFill>
                  <a:schemeClr val="accent2">
                    <a:lumMod val="75000"/>
                  </a:schemeClr>
                </a:solidFill>
              </a:rPr>
              <a:t>Temi</a:t>
            </a:r>
          </a:p>
        </p:txBody>
      </p:sp>
    </p:spTree>
    <p:extLst>
      <p:ext uri="{BB962C8B-B14F-4D97-AF65-F5344CB8AC3E}">
        <p14:creationId xmlns:p14="http://schemas.microsoft.com/office/powerpoint/2010/main" val="245497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84" y="115056"/>
            <a:ext cx="4677507" cy="674294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84" y="96971"/>
            <a:ext cx="4716782" cy="675411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37" y="78886"/>
            <a:ext cx="4716782" cy="675411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30" y="77700"/>
            <a:ext cx="4677507" cy="674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ECBE3C5-DAAA-3C6E-DAEE-513A2AFC3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975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B14C15AC-8A94-9DAC-E430-F4D99C33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92" y="332272"/>
            <a:ext cx="5563468" cy="1280890"/>
          </a:xfrm>
        </p:spPr>
        <p:txBody>
          <a:bodyPr>
            <a:noAutofit/>
          </a:bodyPr>
          <a:lstStyle/>
          <a:p>
            <a:r>
              <a:rPr lang="it-IT" sz="9600" b="1" cap="small" dirty="0">
                <a:solidFill>
                  <a:schemeClr val="bg1"/>
                </a:solidFill>
              </a:rPr>
              <a:t>evoluzione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99B67E3-E075-716B-B346-F3B68A68F587}"/>
              </a:ext>
            </a:extLst>
          </p:cNvPr>
          <p:cNvSpPr txBox="1"/>
          <p:nvPr/>
        </p:nvSpPr>
        <p:spPr>
          <a:xfrm>
            <a:off x="155171" y="6342303"/>
            <a:ext cx="11698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dirty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Il rientro dopo l’attesa</a:t>
            </a:r>
          </a:p>
          <a:p>
            <a:pPr algn="l"/>
            <a:r>
              <a:rPr lang="it-IT" b="1" i="0" dirty="0" err="1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Ph</a:t>
            </a:r>
            <a:r>
              <a:rPr lang="it-IT" b="1" i="0" dirty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it-IT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Francesco Petrilli, 2020</a:t>
            </a:r>
            <a:endParaRPr lang="it-IT" b="1" i="0" dirty="0">
              <a:solidFill>
                <a:schemeClr val="bg1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19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6401FFC-8EE6-13F7-716E-D84A1BB3A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07" y="450918"/>
            <a:ext cx="3565121" cy="53325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9BFFB0E-6E06-7534-5DAA-BE2B257692F6}"/>
              </a:ext>
            </a:extLst>
          </p:cNvPr>
          <p:cNvSpPr txBox="1"/>
          <p:nvPr/>
        </p:nvSpPr>
        <p:spPr>
          <a:xfrm>
            <a:off x="5021580" y="1440133"/>
            <a:ext cx="6654337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0" i="0" dirty="0">
                <a:effectLst/>
                <a:latin typeface="Arial Narrow" panose="020B0606020202030204" pitchFamily="34" charset="0"/>
              </a:rPr>
              <a:t>Non puoi acquisire esperienza facendo esperimenti. </a:t>
            </a:r>
          </a:p>
          <a:p>
            <a:pPr algn="l"/>
            <a:r>
              <a:rPr lang="it-IT" sz="2400" b="0" i="0" dirty="0">
                <a:effectLst/>
                <a:latin typeface="Arial Narrow" panose="020B0606020202030204" pitchFamily="34" charset="0"/>
              </a:rPr>
              <a:t>Non puoi creare l’esperienza. Devi sottoporti ad essa, Albert Camus.</a:t>
            </a:r>
          </a:p>
          <a:p>
            <a:pPr algn="l"/>
            <a:endParaRPr lang="it-IT" sz="3200" dirty="0">
              <a:solidFill>
                <a:srgbClr val="050505"/>
              </a:solidFill>
              <a:latin typeface="Arial Narrow" panose="020B0606020202030204" pitchFamily="34" charset="0"/>
            </a:endParaRPr>
          </a:p>
          <a:p>
            <a:pPr algn="l"/>
            <a:r>
              <a:rPr lang="it-IT" sz="3200" dirty="0" err="1">
                <a:solidFill>
                  <a:srgbClr val="050505"/>
                </a:solidFill>
                <a:latin typeface="Arial Narrow" panose="020B0606020202030204" pitchFamily="34" charset="0"/>
              </a:rPr>
              <a:t>Ph</a:t>
            </a:r>
            <a:r>
              <a:rPr lang="it-IT" sz="3200" dirty="0">
                <a:solidFill>
                  <a:srgbClr val="050505"/>
                </a:solidFill>
                <a:latin typeface="Arial Narrow" panose="020B0606020202030204" pitchFamily="34" charset="0"/>
              </a:rPr>
              <a:t>. Francesco Petrilli, 2021</a:t>
            </a:r>
            <a:endParaRPr lang="it-IT" sz="3200" b="0" i="0" dirty="0">
              <a:solidFill>
                <a:srgbClr val="050505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4AECF62-1EC8-7DEE-716C-8FB56BF68C5E}"/>
              </a:ext>
            </a:extLst>
          </p:cNvPr>
          <p:cNvSpPr txBox="1"/>
          <p:nvPr/>
        </p:nvSpPr>
        <p:spPr>
          <a:xfrm>
            <a:off x="5578534" y="4782393"/>
            <a:ext cx="60973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5400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Grazie!</a:t>
            </a:r>
          </a:p>
        </p:txBody>
      </p:sp>
    </p:spTree>
    <p:extLst>
      <p:ext uri="{BB962C8B-B14F-4D97-AF65-F5344CB8AC3E}">
        <p14:creationId xmlns:p14="http://schemas.microsoft.com/office/powerpoint/2010/main" val="344328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153</Words>
  <Application>Microsoft Office PowerPoint</Application>
  <PresentationFormat>Widescreen</PresentationFormat>
  <Paragraphs>52</Paragraphs>
  <Slides>9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Arial Narrow</vt:lpstr>
      <vt:lpstr>Calibri</vt:lpstr>
      <vt:lpstr>Calibri Light</vt:lpstr>
      <vt:lpstr>Ruda-Black</vt:lpstr>
      <vt:lpstr>Tema di Office</vt:lpstr>
      <vt:lpstr>Presentazione standard di PowerPoint</vt:lpstr>
      <vt:lpstr>Origini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evoluzione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46</cp:revision>
  <dcterms:created xsi:type="dcterms:W3CDTF">2023-03-09T10:41:28Z</dcterms:created>
  <dcterms:modified xsi:type="dcterms:W3CDTF">2023-03-24T11:26:46Z</dcterms:modified>
</cp:coreProperties>
</file>